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8"/>
  </p:notesMasterIdLst>
  <p:sldIdLst>
    <p:sldId id="256" r:id="rId2"/>
    <p:sldId id="263" r:id="rId3"/>
    <p:sldId id="264" r:id="rId4"/>
    <p:sldId id="261" r:id="rId5"/>
    <p:sldId id="265" r:id="rId6"/>
    <p:sldId id="271" r:id="rId7"/>
    <p:sldId id="268" r:id="rId8"/>
    <p:sldId id="269" r:id="rId9"/>
    <p:sldId id="270" r:id="rId10"/>
    <p:sldId id="272" r:id="rId11"/>
    <p:sldId id="273" r:id="rId12"/>
    <p:sldId id="274" r:id="rId13"/>
    <p:sldId id="275" r:id="rId14"/>
    <p:sldId id="276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494C1-2399-4416-8EE9-631E8EBCA331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E6E9D-B311-4A3D-B994-B2C7C7B38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5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E6E9D-B311-4A3D-B994-B2C7C7B38623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36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6EC8-EDB0-4883-8EF4-9D6DE7B96AE5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ACBE-F92F-40BD-A5E1-922316C17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70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6EC8-EDB0-4883-8EF4-9D6DE7B96AE5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ACBE-F92F-40BD-A5E1-922316C17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818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6EC8-EDB0-4883-8EF4-9D6DE7B96AE5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ACBE-F92F-40BD-A5E1-922316C17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885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6EC8-EDB0-4883-8EF4-9D6DE7B96AE5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ACBE-F92F-40BD-A5E1-922316C17140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418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6EC8-EDB0-4883-8EF4-9D6DE7B96AE5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ACBE-F92F-40BD-A5E1-922316C17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018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6EC8-EDB0-4883-8EF4-9D6DE7B96AE5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ACBE-F92F-40BD-A5E1-922316C17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3790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6EC8-EDB0-4883-8EF4-9D6DE7B96AE5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ACBE-F92F-40BD-A5E1-922316C17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056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6EC8-EDB0-4883-8EF4-9D6DE7B96AE5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ACBE-F92F-40BD-A5E1-922316C17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321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6EC8-EDB0-4883-8EF4-9D6DE7B96AE5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ACBE-F92F-40BD-A5E1-922316C17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547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6EC8-EDB0-4883-8EF4-9D6DE7B96AE5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ACBE-F92F-40BD-A5E1-922316C17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723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6EC8-EDB0-4883-8EF4-9D6DE7B96AE5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ACBE-F92F-40BD-A5E1-922316C17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081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6EC8-EDB0-4883-8EF4-9D6DE7B96AE5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ACBE-F92F-40BD-A5E1-922316C17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4176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6EC8-EDB0-4883-8EF4-9D6DE7B96AE5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ACBE-F92F-40BD-A5E1-922316C17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692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6EC8-EDB0-4883-8EF4-9D6DE7B96AE5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ACBE-F92F-40BD-A5E1-922316C17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1173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6EC8-EDB0-4883-8EF4-9D6DE7B96AE5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ACBE-F92F-40BD-A5E1-922316C17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258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6EC8-EDB0-4883-8EF4-9D6DE7B96AE5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ACBE-F92F-40BD-A5E1-922316C17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2199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6EC8-EDB0-4883-8EF4-9D6DE7B96AE5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ACBE-F92F-40BD-A5E1-922316C17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72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79B6EC8-EDB0-4883-8EF4-9D6DE7B96AE5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0ACBE-F92F-40BD-A5E1-922316C17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084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5769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420AC-CF7B-DF64-B02A-F0B3E03B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D22FC-FD26-F554-ABF9-B972CC537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A6792-0FDF-B383-376A-009A4B1C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715"/>
            <a:ext cx="12204285" cy="695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28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D33A-B0B0-8FA3-7F43-39DCAD697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58019-A26E-57C0-3010-46231406F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0383CE-6007-AAEC-F13E-89846C0E6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370278" cy="705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52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4E06-27A4-4B9B-6D5D-729B7FE3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EA273-01AD-C2A4-B816-DC2544CD6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61189-DF04-A8A9-F899-21CE4A50F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22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88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229C4-25CD-0BE3-E53A-A16C8C6D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63CEE-3380-801D-3007-14D438735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24314C-6DEC-FF85-946D-D6227CC88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47917" cy="699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05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3BA1A-C799-50DE-486D-BB5C7746A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E75AF-E6EE-7C56-C879-7B998C293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D68AC-D2FC-B84F-94FA-F1DC19E53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7419"/>
            <a:ext cx="12266762" cy="722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34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1021B-F480-CAA4-AA7D-A5288A26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Journey Forward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65DBF-7A1C-D612-ACDD-6C51D8915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64396"/>
            <a:ext cx="9605083" cy="4684004"/>
          </a:xfrm>
        </p:spPr>
        <p:txBody>
          <a:bodyPr/>
          <a:lstStyle/>
          <a:p>
            <a:r>
              <a:rPr lang="en-US" b="1" dirty="0"/>
              <a:t>Dive In:</a:t>
            </a:r>
            <a:r>
              <a:rPr lang="en-US" dirty="0"/>
              <a:t> Explore the challenge, understand subtle bias, and uncover opportunities for impact.</a:t>
            </a:r>
          </a:p>
          <a:p>
            <a:r>
              <a:rPr lang="en-US" b="1" dirty="0"/>
              <a:t>Discover Insights:</a:t>
            </a:r>
            <a:r>
              <a:rPr lang="en-US" dirty="0"/>
              <a:t> Analyze data, spot patterns, and identify key moments for immersive learning.</a:t>
            </a:r>
          </a:p>
          <a:p>
            <a:r>
              <a:rPr lang="en-US" b="1" dirty="0"/>
              <a:t>Design &amp; Prototype:</a:t>
            </a:r>
            <a:r>
              <a:rPr lang="en-US" dirty="0"/>
              <a:t> Bring scenarios to life with VR/AR, AI simulations, and reflection tools.</a:t>
            </a:r>
          </a:p>
          <a:p>
            <a:r>
              <a:rPr lang="en-US" b="1" dirty="0"/>
              <a:t>Test &amp; Tweak:</a:t>
            </a:r>
            <a:r>
              <a:rPr lang="en-US" dirty="0"/>
              <a:t> Pilot your ideas, gather feedback, and fine-tune for real-world impact.</a:t>
            </a:r>
          </a:p>
          <a:p>
            <a:r>
              <a:rPr lang="en-US" b="1" dirty="0"/>
              <a:t>Showcase Impact:</a:t>
            </a:r>
            <a:r>
              <a:rPr lang="en-US" dirty="0"/>
              <a:t> Demonstrate how your solution </a:t>
            </a:r>
            <a:r>
              <a:rPr lang="en-US" b="1" dirty="0"/>
              <a:t>builds empathy, changes behavior, and transforms workplace culture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607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E0FAD-24BB-7AE3-F2EF-05DE10A384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08462" y="375319"/>
            <a:ext cx="9404350" cy="1400175"/>
          </a:xfrm>
        </p:spPr>
        <p:txBody>
          <a:bodyPr/>
          <a:lstStyle/>
          <a:p>
            <a:pPr algn="ctr"/>
            <a:r>
              <a:rPr lang="en-IN" dirty="0"/>
              <a:t>CHECK OUT 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DED8C-5811-5310-E0A0-15236F02D19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256679" y="2234242"/>
            <a:ext cx="12705358" cy="10671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5400" dirty="0"/>
              <a:t>https://rockersteam.lovable.app/</a:t>
            </a:r>
          </a:p>
        </p:txBody>
      </p:sp>
    </p:spTree>
    <p:extLst>
      <p:ext uri="{BB962C8B-B14F-4D97-AF65-F5344CB8AC3E}">
        <p14:creationId xmlns:p14="http://schemas.microsoft.com/office/powerpoint/2010/main" val="188216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A39F7-856D-5DDD-FCD1-FB18FDA21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2116"/>
            <a:ext cx="8337755" cy="1908072"/>
          </a:xfrm>
        </p:spPr>
        <p:txBody>
          <a:bodyPr/>
          <a:lstStyle/>
          <a:p>
            <a:r>
              <a:rPr lang="en-US" dirty="0"/>
              <a:t>                                                                             </a:t>
            </a:r>
            <a:r>
              <a:rPr lang="en-US" b="1" i="1" u="sng" dirty="0">
                <a:latin typeface="Arial Rounded MT Bold" panose="020F0704030504030204" pitchFamily="34" charset="0"/>
              </a:rPr>
              <a:t>VR Simulation for Addressing Workplace Bias and Microaggressions</a:t>
            </a:r>
            <a:br>
              <a:rPr lang="en-US" dirty="0"/>
            </a:br>
            <a:br>
              <a:rPr lang="en-US" dirty="0"/>
            </a:br>
            <a:r>
              <a:rPr lang="en-US" b="1" i="1" dirty="0">
                <a:latin typeface="Bell MT" panose="02020503060305020303" pitchFamily="18" charset="0"/>
              </a:rPr>
              <a:t>Rockers Team:</a:t>
            </a:r>
            <a:br>
              <a:rPr lang="en-US" dirty="0">
                <a:latin typeface="Bell MT" panose="02020503060305020303" pitchFamily="18" charset="0"/>
              </a:rPr>
            </a:br>
            <a:r>
              <a:rPr lang="en-US" dirty="0">
                <a:latin typeface="Bell MT" panose="02020503060305020303" pitchFamily="18" charset="0"/>
              </a:rPr>
              <a:t>    </a:t>
            </a:r>
            <a:r>
              <a:rPr lang="en-US" b="1" i="1" dirty="0">
                <a:latin typeface="Bell MT" panose="02020503060305020303" pitchFamily="18" charset="0"/>
              </a:rPr>
              <a:t>Avanthika P</a:t>
            </a:r>
            <a:br>
              <a:rPr lang="en-US" b="1" i="1" dirty="0">
                <a:latin typeface="Bell MT" panose="02020503060305020303" pitchFamily="18" charset="0"/>
              </a:rPr>
            </a:br>
            <a:r>
              <a:rPr lang="en-US" b="1" i="1" dirty="0">
                <a:latin typeface="Bell MT" panose="02020503060305020303" pitchFamily="18" charset="0"/>
              </a:rPr>
              <a:t>    Prakrit Ram A</a:t>
            </a:r>
            <a:br>
              <a:rPr lang="en-US" b="1" i="1" dirty="0">
                <a:latin typeface="Bell MT" panose="02020503060305020303" pitchFamily="18" charset="0"/>
              </a:rPr>
            </a:br>
            <a:r>
              <a:rPr lang="en-US" b="1" i="1" dirty="0">
                <a:latin typeface="Bell MT" panose="02020503060305020303" pitchFamily="18" charset="0"/>
              </a:rPr>
              <a:t>    Navina M</a:t>
            </a:r>
            <a:br>
              <a:rPr lang="en-US" dirty="0">
                <a:latin typeface="Bell MT" panose="02020503060305020303" pitchFamily="18" charset="0"/>
              </a:rPr>
            </a:b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0687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4FDDD-63BC-52FB-93EB-FA52FE2B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ell MT" panose="02020503060305020303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E7032-4F4D-53F9-A409-BB90EC60F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Subtle discrimination and unconscious bias often go unnoticed, and traditional training fails to change behavior. Workplaces need immersive learning that builds empathy and drives lasting inclusion.</a:t>
            </a:r>
          </a:p>
          <a:p>
            <a:endParaRPr lang="en-US" dirty="0">
              <a:latin typeface="+mn-lt"/>
            </a:endParaRPr>
          </a:p>
          <a:p>
            <a:r>
              <a:rPr lang="en-US" b="1" dirty="0"/>
              <a:t>Significance:</a:t>
            </a:r>
            <a:br>
              <a:rPr lang="en-US" dirty="0"/>
            </a:br>
            <a:r>
              <a:rPr lang="en-US" dirty="0"/>
              <a:t>These issues harm employee well-being, reduce engagement, and undermine organizational performance. Implementing immersive learning can bridge awareness and empathy gaps, fostering inclusive cultures and driving meaningful, sustainable behavioral change.</a:t>
            </a:r>
            <a:endParaRPr lang="en-I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301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D47E3E-60C2-9C5C-1186-99E8FAE33C14}"/>
              </a:ext>
            </a:extLst>
          </p:cNvPr>
          <p:cNvSpPr/>
          <p:nvPr/>
        </p:nvSpPr>
        <p:spPr>
          <a:xfrm>
            <a:off x="3722918" y="2271252"/>
            <a:ext cx="4100052" cy="14846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8EC350-3F5B-A7EF-A3C3-29FF6DC7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918" y="2453716"/>
            <a:ext cx="4584650" cy="1400530"/>
          </a:xfrm>
        </p:spPr>
        <p:txBody>
          <a:bodyPr/>
          <a:lstStyle/>
          <a:p>
            <a:r>
              <a:rPr lang="en-IN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DATA SOURCES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C3522C-AA34-9CF0-6E5A-B6CD2104932E}"/>
              </a:ext>
            </a:extLst>
          </p:cNvPr>
          <p:cNvCxnSpPr/>
          <p:nvPr/>
        </p:nvCxnSpPr>
        <p:spPr>
          <a:xfrm flipV="1">
            <a:off x="5772944" y="1101213"/>
            <a:ext cx="0" cy="8750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A68B6B-3796-ABB6-9544-91C3DF5F7592}"/>
              </a:ext>
            </a:extLst>
          </p:cNvPr>
          <p:cNvCxnSpPr>
            <a:cxnSpLocks/>
          </p:cNvCxnSpPr>
          <p:nvPr/>
        </p:nvCxnSpPr>
        <p:spPr>
          <a:xfrm>
            <a:off x="7898121" y="2964426"/>
            <a:ext cx="980409" cy="76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4E34B4-6927-DC98-9DE9-D5FEE089E046}"/>
              </a:ext>
            </a:extLst>
          </p:cNvPr>
          <p:cNvCxnSpPr>
            <a:cxnSpLocks/>
          </p:cNvCxnSpPr>
          <p:nvPr/>
        </p:nvCxnSpPr>
        <p:spPr>
          <a:xfrm flipH="1">
            <a:off x="2576051" y="2812594"/>
            <a:ext cx="99587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49C86D-B87F-F646-5B7C-0334706A9A1F}"/>
              </a:ext>
            </a:extLst>
          </p:cNvPr>
          <p:cNvCxnSpPr>
            <a:cxnSpLocks/>
          </p:cNvCxnSpPr>
          <p:nvPr/>
        </p:nvCxnSpPr>
        <p:spPr>
          <a:xfrm>
            <a:off x="5887424" y="3854246"/>
            <a:ext cx="0" cy="8652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218818-C3EA-25C5-C5FA-30052D506FBF}"/>
              </a:ext>
            </a:extLst>
          </p:cNvPr>
          <p:cNvSpPr txBox="1"/>
          <p:nvPr/>
        </p:nvSpPr>
        <p:spPr>
          <a:xfrm>
            <a:off x="644730" y="2376918"/>
            <a:ext cx="25072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Employee experience surveys and sentiment analysis.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87D5A8-FCBD-E8B8-BE96-E45648ECFEE8}"/>
              </a:ext>
            </a:extLst>
          </p:cNvPr>
          <p:cNvSpPr txBox="1"/>
          <p:nvPr/>
        </p:nvSpPr>
        <p:spPr>
          <a:xfrm>
            <a:off x="4081798" y="138484"/>
            <a:ext cx="4306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HR and diversity datasets for benchmarking and personalization.</a:t>
            </a:r>
          </a:p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055897-EDA7-53A0-5786-7A1B918D454B}"/>
              </a:ext>
            </a:extLst>
          </p:cNvPr>
          <p:cNvSpPr txBox="1"/>
          <p:nvPr/>
        </p:nvSpPr>
        <p:spPr>
          <a:xfrm>
            <a:off x="9114503" y="2664542"/>
            <a:ext cx="2900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Scenario-based AI simulations to model workplace interactions.</a:t>
            </a:r>
          </a:p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E3EB6E-ADC2-6CEC-7B96-BD8DDDFB9FA9}"/>
              </a:ext>
            </a:extLst>
          </p:cNvPr>
          <p:cNvSpPr txBox="1"/>
          <p:nvPr/>
        </p:nvSpPr>
        <p:spPr>
          <a:xfrm>
            <a:off x="4435757" y="4382729"/>
            <a:ext cx="35986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dirty="0"/>
              <a:t>Behavioural analytics (e.g., eye-tracking, engagement metrics) during training sessions</a:t>
            </a:r>
          </a:p>
        </p:txBody>
      </p:sp>
    </p:spTree>
    <p:extLst>
      <p:ext uri="{BB962C8B-B14F-4D97-AF65-F5344CB8AC3E}">
        <p14:creationId xmlns:p14="http://schemas.microsoft.com/office/powerpoint/2010/main" val="3130978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50129-AD71-64B0-C062-E93A8BFEC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80" y="312609"/>
            <a:ext cx="8517880" cy="61999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latin typeface="Algerian" panose="04020705040A02060702" pitchFamily="82" charset="0"/>
              </a:rPr>
              <a:t>Why Our Solution Stands Out</a:t>
            </a:r>
            <a:endParaRPr lang="en-US" sz="4000" b="1" i="1" dirty="0">
              <a:latin typeface="Algerian" panose="04020705040A02060702" pitchFamily="82" charset="0"/>
            </a:endParaRPr>
          </a:p>
          <a:p>
            <a:pPr algn="ctr">
              <a:buFont typeface="Wingdings" panose="05000000000000000000" pitchFamily="2" charset="2"/>
              <a:buChar char="§"/>
            </a:pPr>
            <a:r>
              <a:rPr lang="en-US" b="1" i="1" dirty="0">
                <a:latin typeface="Algerian" panose="04020705040A02060702" pitchFamily="82" charset="0"/>
              </a:rPr>
              <a:t>Experiential Learning:</a:t>
            </a:r>
            <a:r>
              <a:rPr lang="en-US" i="1" dirty="0">
                <a:latin typeface="Algerian" panose="04020705040A02060702" pitchFamily="82" charset="0"/>
              </a:rPr>
              <a:t> </a:t>
            </a:r>
            <a:r>
              <a:rPr lang="en-US" i="1" dirty="0">
                <a:latin typeface="Arial Rounded MT Bold" panose="020F0704030504030204" pitchFamily="34" charset="0"/>
              </a:rPr>
              <a:t>Learning where employees </a:t>
            </a:r>
            <a:r>
              <a:rPr lang="en-US" b="1" i="1" dirty="0">
                <a:latin typeface="Arial Rounded MT Bold" panose="020F0704030504030204" pitchFamily="34" charset="0"/>
              </a:rPr>
              <a:t>actively engage in realistic workplace scenarios</a:t>
            </a:r>
            <a:r>
              <a:rPr lang="en-US" i="1" dirty="0">
                <a:latin typeface="Arial Rounded MT Bold" panose="020F0704030504030204" pitchFamily="34" charset="0"/>
              </a:rPr>
              <a:t>, make decisions, receive </a:t>
            </a:r>
            <a:r>
              <a:rPr lang="en-US" b="1" i="1" dirty="0">
                <a:latin typeface="Arial Rounded MT Bold" panose="020F0704030504030204" pitchFamily="34" charset="0"/>
              </a:rPr>
              <a:t>instant feedback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en-US" b="1" i="1" dirty="0">
                <a:latin typeface="Algerian" panose="04020705040A02060702" pitchFamily="82" charset="0"/>
              </a:rPr>
              <a:t>Real-Time Feedback:</a:t>
            </a:r>
            <a:r>
              <a:rPr lang="en-US" i="1" dirty="0">
                <a:latin typeface="Algerian" panose="04020705040A02060702" pitchFamily="82" charset="0"/>
              </a:rPr>
              <a:t> </a:t>
            </a:r>
            <a:r>
              <a:rPr lang="en-US" i="1" dirty="0">
                <a:latin typeface="Arial Rounded MT Bold" panose="020F0704030504030204" pitchFamily="34" charset="0"/>
              </a:rPr>
              <a:t>Immediate insights on decisions and reactions </a:t>
            </a:r>
            <a:r>
              <a:rPr lang="en-US" b="1" i="1" dirty="0">
                <a:latin typeface="Arial Rounded MT Bold" panose="020F0704030504030204" pitchFamily="34" charset="0"/>
              </a:rPr>
              <a:t>reinforce learning in the moment</a:t>
            </a:r>
            <a:r>
              <a:rPr lang="en-US" i="1" dirty="0">
                <a:latin typeface="Arial Rounded MT Bold" panose="020F0704030504030204" pitchFamily="34" charset="0"/>
              </a:rPr>
              <a:t>.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en-US" b="1" i="1" dirty="0">
                <a:latin typeface="Algerian" panose="04020705040A02060702" pitchFamily="82" charset="0"/>
              </a:rPr>
              <a:t>AI-Powered Personalization:</a:t>
            </a:r>
            <a:r>
              <a:rPr lang="en-US" i="1" dirty="0">
                <a:latin typeface="Algerian" panose="04020705040A02060702" pitchFamily="82" charset="0"/>
              </a:rPr>
              <a:t> </a:t>
            </a:r>
            <a:r>
              <a:rPr lang="en-US" i="1" dirty="0">
                <a:latin typeface="Arial Rounded MT Bold" panose="020F0704030504030204" pitchFamily="34" charset="0"/>
              </a:rPr>
              <a:t>Scenarios </a:t>
            </a:r>
            <a:r>
              <a:rPr lang="en-US" b="1" i="1" dirty="0">
                <a:latin typeface="Arial Rounded MT Bold" panose="020F0704030504030204" pitchFamily="34" charset="0"/>
              </a:rPr>
              <a:t>adapt to individual behavior</a:t>
            </a:r>
            <a:r>
              <a:rPr lang="en-US" i="1" dirty="0">
                <a:latin typeface="Arial Rounded MT Bold" panose="020F0704030504030204" pitchFamily="34" charset="0"/>
              </a:rPr>
              <a:t>, ensuring relevant and impactful learning</a:t>
            </a:r>
            <a:r>
              <a:rPr lang="en-US" i="1" dirty="0">
                <a:latin typeface="Algerian" panose="04020705040A02060702" pitchFamily="82" charset="0"/>
              </a:rPr>
              <a:t>.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en-US" b="1" i="1" dirty="0">
                <a:latin typeface="Algerian" panose="04020705040A02060702" pitchFamily="82" charset="0"/>
              </a:rPr>
              <a:t>Behavioral Analytics:</a:t>
            </a:r>
            <a:r>
              <a:rPr lang="en-US" i="1" dirty="0">
                <a:latin typeface="Algerian" panose="04020705040A02060702" pitchFamily="82" charset="0"/>
              </a:rPr>
              <a:t> </a:t>
            </a:r>
            <a:r>
              <a:rPr lang="en-US" i="1" dirty="0">
                <a:latin typeface="Arial Rounded MT Bold" panose="020F0704030504030204" pitchFamily="34" charset="0"/>
              </a:rPr>
              <a:t>Tracks engagement and progress, </a:t>
            </a:r>
            <a:r>
              <a:rPr lang="en-US" b="1" i="1" dirty="0">
                <a:latin typeface="Arial Rounded MT Bold" panose="020F0704030504030204" pitchFamily="34" charset="0"/>
              </a:rPr>
              <a:t>measuring real impact</a:t>
            </a:r>
            <a:r>
              <a:rPr lang="en-US" i="1" dirty="0">
                <a:latin typeface="Arial Rounded MT Bold" panose="020F0704030504030204" pitchFamily="34" charset="0"/>
              </a:rPr>
              <a:t> on culture.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en-US" b="1" i="1" dirty="0">
                <a:latin typeface="Algerian" panose="04020705040A02060702" pitchFamily="82" charset="0"/>
              </a:rPr>
              <a:t>Beyond Traditional Training:</a:t>
            </a:r>
            <a:r>
              <a:rPr lang="en-US" i="1" dirty="0">
                <a:latin typeface="Algerian" panose="04020705040A02060702" pitchFamily="82" charset="0"/>
              </a:rPr>
              <a:t> </a:t>
            </a:r>
            <a:r>
              <a:rPr lang="en-US" i="1" dirty="0">
                <a:latin typeface="Arial Rounded MT Bold" panose="020F0704030504030204" pitchFamily="34" charset="0"/>
              </a:rPr>
              <a:t>Moves past workshops and e-learning to </a:t>
            </a:r>
            <a:r>
              <a:rPr lang="en-US" b="1" i="1" dirty="0">
                <a:latin typeface="Arial Rounded MT Bold" panose="020F0704030504030204" pitchFamily="34" charset="0"/>
              </a:rPr>
              <a:t>create lasting empathy and behavioral change</a:t>
            </a:r>
            <a:r>
              <a:rPr lang="en-US" i="1" dirty="0">
                <a:latin typeface="Arial Rounded MT Bold" panose="020F0704030504030204" pitchFamily="34" charset="0"/>
              </a:rPr>
              <a:t>.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en-US" b="1" i="1" dirty="0">
                <a:latin typeface="Algerian" panose="04020705040A02060702" pitchFamily="82" charset="0"/>
              </a:rPr>
              <a:t>Culture Transformation:</a:t>
            </a:r>
            <a:r>
              <a:rPr lang="en-US" i="1" dirty="0">
                <a:latin typeface="Algerian" panose="04020705040A02060702" pitchFamily="82" charset="0"/>
              </a:rPr>
              <a:t> </a:t>
            </a:r>
            <a:r>
              <a:rPr lang="en-US" i="1" dirty="0">
                <a:latin typeface="Arial Rounded MT Bold" panose="020F0704030504030204" pitchFamily="34" charset="0"/>
              </a:rPr>
              <a:t>Fosters truly </a:t>
            </a:r>
            <a:r>
              <a:rPr lang="en-US" b="1" i="1" dirty="0">
                <a:latin typeface="Arial Rounded MT Bold" panose="020F0704030504030204" pitchFamily="34" charset="0"/>
              </a:rPr>
              <a:t>inclusive, collaborative, and high-performing workplaces</a:t>
            </a:r>
            <a:r>
              <a:rPr lang="en-US" i="1" dirty="0">
                <a:latin typeface="Algerian" panose="04020705040A02060702" pitchFamily="82" charset="0"/>
              </a:rPr>
              <a:t>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3782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E38B8-6F00-C381-507D-F303DE087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7872" y="1781060"/>
            <a:ext cx="10144909" cy="3295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5400" b="1" u="sng" dirty="0">
                <a:latin typeface="Arial Black" panose="020B0A04020102020204" pitchFamily="34" charset="0"/>
              </a:rPr>
              <a:t>OUR SOLUTION</a:t>
            </a:r>
          </a:p>
        </p:txBody>
      </p:sp>
    </p:spTree>
    <p:extLst>
      <p:ext uri="{BB962C8B-B14F-4D97-AF65-F5344CB8AC3E}">
        <p14:creationId xmlns:p14="http://schemas.microsoft.com/office/powerpoint/2010/main" val="3785430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2A7C-B1CF-8BE6-B2DE-A5A6B0815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74102-B91B-08E3-9EDB-BD2BE040B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95D16-5171-2F4B-BB42-7F984827F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15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4D23B-9369-DB5D-A3BB-51E55EE4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F7F73-6329-429F-19C9-041DFDEC6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61647-B2E7-E8AC-22A5-B3A40037C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65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9A61-F3D6-CBF6-C3F9-E6F73181A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B45D6-3E4C-8D9E-A4B3-1BD031471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10647-4A00-C1EF-DF64-C990FA6F2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3644"/>
            <a:ext cx="12316857" cy="704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1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207</TotalTime>
  <Words>344</Words>
  <Application>Microsoft Office PowerPoint</Application>
  <PresentationFormat>Widescreen</PresentationFormat>
  <Paragraphs>28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Algerian</vt:lpstr>
      <vt:lpstr>Aptos</vt:lpstr>
      <vt:lpstr>Arial Black</vt:lpstr>
      <vt:lpstr>Arial Rounded MT Bold</vt:lpstr>
      <vt:lpstr>Bell MT</vt:lpstr>
      <vt:lpstr>Century Gothic</vt:lpstr>
      <vt:lpstr>Wingdings</vt:lpstr>
      <vt:lpstr>Wingdings 3</vt:lpstr>
      <vt:lpstr>Ion</vt:lpstr>
      <vt:lpstr>PowerPoint Presentation</vt:lpstr>
      <vt:lpstr>                                                                             VR Simulation for Addressing Workplace Bias and Microaggressions  Rockers Team:     Avanthika P     Prakrit Ram A     Navina M  </vt:lpstr>
      <vt:lpstr>PROBLEM STATEMENT</vt:lpstr>
      <vt:lpstr>DATA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Journey Forward </vt:lpstr>
      <vt:lpstr>CHECK OUT OUR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 NAVINA</dc:creator>
  <cp:lastModifiedBy>Avanthika P</cp:lastModifiedBy>
  <cp:revision>5</cp:revision>
  <dcterms:created xsi:type="dcterms:W3CDTF">2025-08-28T05:19:08Z</dcterms:created>
  <dcterms:modified xsi:type="dcterms:W3CDTF">2025-08-28T10:01:37Z</dcterms:modified>
</cp:coreProperties>
</file>